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8" r:id="rId15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3" Type="http://schemas.openxmlformats.org/officeDocument/2006/relationships/slide" Target="slides/slide3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6" name="Shape 9306"/>
        <p:cNvGrpSpPr/>
        <p:nvPr/>
      </p:nvGrpSpPr>
      <p:grpSpPr>
        <a:xfrm>
          <a:off x="0" y="0"/>
          <a:ext cx="0" cy="0"/>
          <a:chOff x="0" y="0"/>
          <a:chExt cx="0" cy="0"/>
        </a:xfrm>
      </p:grpSpPr>
      <p:sp>
        <p:nvSpPr>
          <p:cNvPr id="9307" name="Google Shape;930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8" name="Google Shape;930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notesSlide" Target="../notesSlides/notesSlide33.xml"/></Relationships>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9" name="Shape 9309"/>
        <p:cNvGrpSpPr/>
        <p:nvPr/>
      </p:nvGrpSpPr>
      <p:grpSpPr>
        <a:xfrm>
          <a:off x="0" y="0"/>
          <a:ext cx="0" cy="0"/>
          <a:chOff x="0" y="0"/>
          <a:chExt cx="0" cy="0"/>
        </a:xfrm>
      </p:grpSpPr>
      <p:sp>
        <p:nvSpPr>
          <p:cNvPr id="9310" name="Google Shape;9310;p146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800"/>
              <a:buFont typeface="Arial"/>
              <a:buNone/>
            </a:pPr>
            <a:r>
              <a:rPr b="1" i="1" lang="en-US" sz="800" u="none" cap="none" strike="noStrike">
                <a:solidFill>
                  <a:srgbClr val="FFFF00"/>
                </a:solidFill>
                <a:latin typeface="Arial"/>
                <a:ea typeface="Arial"/>
                <a:cs typeface="Arial"/>
                <a:sym typeface="Arial"/>
              </a:rPr>
              <a:t>Ch 6-</a:t>
            </a:r>
            <a:endParaRPr/>
          </a:p>
        </p:txBody>
      </p:sp>
      <p:sp>
        <p:nvSpPr>
          <p:cNvPr id="9311" name="Google Shape;9311;p146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800"/>
              <a:buFont typeface="Helvetica Neue"/>
              <a:buNone/>
            </a:pPr>
            <a:fld id="{00000000-1234-1234-1234-123412341234}" type="slidenum">
              <a:rPr b="1" i="1" lang="en-US" sz="800" u="none" cap="none" strike="noStrike">
                <a:solidFill>
                  <a:srgbClr val="FFFF00"/>
                </a:solidFill>
                <a:latin typeface="Helvetica Neue"/>
                <a:ea typeface="Helvetica Neue"/>
                <a:cs typeface="Helvetica Neue"/>
                <a:sym typeface="Helvetica Neue"/>
              </a:rPr>
              <a:t>‹#›</a:t>
            </a:fld>
            <a:endParaRPr b="0" i="0" sz="1400" u="none" cap="none" strike="noStrike">
              <a:solidFill>
                <a:srgbClr val="FFFFFF"/>
              </a:solidFill>
              <a:latin typeface="Times"/>
              <a:ea typeface="Times"/>
              <a:cs typeface="Times"/>
              <a:sym typeface="Times"/>
            </a:endParaRPr>
          </a:p>
        </p:txBody>
      </p:sp>
      <p:sp>
        <p:nvSpPr>
          <p:cNvPr id="9312" name="Google Shape;9312;p1463"/>
          <p:cNvSpPr txBox="1"/>
          <p:nvPr>
            <p:ph type="title"/>
          </p:nvPr>
        </p:nvSpPr>
        <p:spPr>
          <a:xfrm>
            <a:off x="685800" y="228600"/>
            <a:ext cx="7772400" cy="1371600"/>
          </a:xfrm>
          <a:prstGeom prst="rect">
            <a:avLst/>
          </a:prstGeom>
          <a:solidFill>
            <a:srgbClr val="0000C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000">
                <a:solidFill>
                  <a:srgbClr val="F950DA"/>
                </a:solidFill>
              </a:rPr>
              <a:t>What’s Your Knowledge?</a:t>
            </a:r>
            <a:br>
              <a:rPr lang="en-US"/>
            </a:br>
            <a:r>
              <a:rPr lang="en-US" sz="3200"/>
              <a:t>(T or F)</a:t>
            </a:r>
            <a:endParaRPr/>
          </a:p>
        </p:txBody>
      </p:sp>
      <p:sp>
        <p:nvSpPr>
          <p:cNvPr id="9313" name="Google Shape;9313;p1463"/>
          <p:cNvSpPr txBox="1"/>
          <p:nvPr>
            <p:ph idx="1" type="body"/>
          </p:nvPr>
        </p:nvSpPr>
        <p:spPr>
          <a:xfrm>
            <a:off x="457200" y="1752600"/>
            <a:ext cx="8001000" cy="4876800"/>
          </a:xfrm>
          <a:prstGeom prst="rect">
            <a:avLst/>
          </a:prstGeom>
          <a:noFill/>
          <a:ln>
            <a:noFill/>
          </a:ln>
        </p:spPr>
        <p:txBody>
          <a:bodyPr anchorCtr="0" anchor="t" bIns="45700" lIns="91425" spcFirstLastPara="1" rIns="91425" wrap="square" tIns="45700">
            <a:noAutofit/>
          </a:bodyPr>
          <a:lstStyle/>
          <a:p>
            <a:pPr indent="-457200" lvl="1" marL="914400" rtl="0" algn="l">
              <a:lnSpc>
                <a:spcPct val="90000"/>
              </a:lnSpc>
              <a:spcBef>
                <a:spcPts val="0"/>
              </a:spcBef>
              <a:spcAft>
                <a:spcPts val="0"/>
              </a:spcAft>
              <a:buClr>
                <a:srgbClr val="FF9933"/>
              </a:buClr>
              <a:buSzPts val="2800"/>
              <a:buFont typeface="Arial"/>
              <a:buAutoNum type="arabicPeriod"/>
            </a:pPr>
            <a:r>
              <a:rPr lang="en-US"/>
              <a:t>A critical limit is a measurable but simple and clearly written direction to take specific action.</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A critical limit need not be established for each identified CCP.</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most used in child nutrition programs are related to time/ temperature.</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are based on scientific data, regulations and other information.</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must be appropriate for the food and equipment in your operation.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0" st="0"/>
                                            </p:txEl>
                                          </p:spTgt>
                                        </p:tgtEl>
                                        <p:attrNameLst>
                                          <p:attrName>style.visibility</p:attrName>
                                        </p:attrNameLst>
                                      </p:cBhvr>
                                      <p:to>
                                        <p:strVal val="visible"/>
                                      </p:to>
                                    </p:set>
                                    <p:anim calcmode="lin" valueType="num">
                                      <p:cBhvr additive="base">
                                        <p:cTn dur="500"/>
                                        <p:tgtEl>
                                          <p:spTgt spid="93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1" st="1"/>
                                            </p:txEl>
                                          </p:spTgt>
                                        </p:tgtEl>
                                        <p:attrNameLst>
                                          <p:attrName>style.visibility</p:attrName>
                                        </p:attrNameLst>
                                      </p:cBhvr>
                                      <p:to>
                                        <p:strVal val="visible"/>
                                      </p:to>
                                    </p:set>
                                    <p:anim calcmode="lin" valueType="num">
                                      <p:cBhvr additive="base">
                                        <p:cTn dur="500"/>
                                        <p:tgtEl>
                                          <p:spTgt spid="93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2" st="2"/>
                                            </p:txEl>
                                          </p:spTgt>
                                        </p:tgtEl>
                                        <p:attrNameLst>
                                          <p:attrName>style.visibility</p:attrName>
                                        </p:attrNameLst>
                                      </p:cBhvr>
                                      <p:to>
                                        <p:strVal val="visible"/>
                                      </p:to>
                                    </p:set>
                                    <p:anim calcmode="lin" valueType="num">
                                      <p:cBhvr additive="base">
                                        <p:cTn dur="500"/>
                                        <p:tgtEl>
                                          <p:spTgt spid="93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3" st="3"/>
                                            </p:txEl>
                                          </p:spTgt>
                                        </p:tgtEl>
                                        <p:attrNameLst>
                                          <p:attrName>style.visibility</p:attrName>
                                        </p:attrNameLst>
                                      </p:cBhvr>
                                      <p:to>
                                        <p:strVal val="visible"/>
                                      </p:to>
                                    </p:set>
                                    <p:anim calcmode="lin" valueType="num">
                                      <p:cBhvr additive="base">
                                        <p:cTn dur="500"/>
                                        <p:tgtEl>
                                          <p:spTgt spid="931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4" st="4"/>
                                            </p:txEl>
                                          </p:spTgt>
                                        </p:tgtEl>
                                        <p:attrNameLst>
                                          <p:attrName>style.visibility</p:attrName>
                                        </p:attrNameLst>
                                      </p:cBhvr>
                                      <p:to>
                                        <p:strVal val="visible"/>
                                      </p:to>
                                    </p:set>
                                    <p:anim calcmode="lin" valueType="num">
                                      <p:cBhvr additive="base">
                                        <p:cTn dur="500"/>
                                        <p:tgtEl>
                                          <p:spTgt spid="931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